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5" r:id="rId5"/>
    <p:sldId id="275" r:id="rId6"/>
    <p:sldId id="257" r:id="rId7"/>
    <p:sldId id="273" r:id="rId8"/>
    <p:sldId id="280" r:id="rId9"/>
    <p:sldId id="262" r:id="rId10"/>
    <p:sldId id="263" r:id="rId11"/>
    <p:sldId id="281" r:id="rId12"/>
    <p:sldId id="268" r:id="rId13"/>
    <p:sldId id="264" r:id="rId14"/>
    <p:sldId id="266" r:id="rId15"/>
    <p:sldId id="276" r:id="rId16"/>
    <p:sldId id="284" r:id="rId17"/>
    <p:sldId id="283" r:id="rId18"/>
    <p:sldId id="282" r:id="rId19"/>
    <p:sldId id="274" r:id="rId20"/>
    <p:sldId id="270" r:id="rId21"/>
    <p:sldId id="269" r:id="rId22"/>
    <p:sldId id="278" r:id="rId23"/>
    <p:sldId id="277" r:id="rId24"/>
    <p:sldId id="272"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4660"/>
  </p:normalViewPr>
  <p:slideViewPr>
    <p:cSldViewPr>
      <p:cViewPr>
        <p:scale>
          <a:sx n="62" d="100"/>
          <a:sy n="62" d="100"/>
        </p:scale>
        <p:origin x="166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15D1EE7-2165-4445-A518-723AE0ACCCB8}" type="datetimeFigureOut">
              <a:rPr lang="en-US" smtClean="0"/>
              <a:pPr/>
              <a:t>12/16/2013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1C107ED-FAEF-410B-A444-C11791E3D1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5D1EE7-2165-4445-A518-723AE0ACCCB8}" type="datetimeFigureOut">
              <a:rPr lang="en-US" smtClean="0"/>
              <a:pPr/>
              <a:t>12/16/2013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C107ED-FAEF-410B-A444-C11791E3D1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5D1EE7-2165-4445-A518-723AE0ACCCB8}" type="datetimeFigureOut">
              <a:rPr lang="en-US" smtClean="0"/>
              <a:pPr/>
              <a:t>12/16/2013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C107ED-FAEF-410B-A444-C11791E3D1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5D1EE7-2165-4445-A518-723AE0ACCCB8}" type="datetimeFigureOut">
              <a:rPr lang="en-US" smtClean="0"/>
              <a:pPr/>
              <a:t>12/16/2013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C107ED-FAEF-410B-A444-C11791E3D10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15D1EE7-2165-4445-A518-723AE0ACCCB8}" type="datetimeFigureOut">
              <a:rPr lang="en-US" smtClean="0"/>
              <a:pPr/>
              <a:t>12/16/2013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C107ED-FAEF-410B-A444-C11791E3D10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5D1EE7-2165-4445-A518-723AE0ACCCB8}" type="datetimeFigureOut">
              <a:rPr lang="en-US" smtClean="0"/>
              <a:pPr/>
              <a:t>12/16/2013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C107ED-FAEF-410B-A444-C11791E3D10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15D1EE7-2165-4445-A518-723AE0ACCCB8}" type="datetimeFigureOut">
              <a:rPr lang="en-US" smtClean="0"/>
              <a:pPr/>
              <a:t>12/16/2013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1C107ED-FAEF-410B-A444-C11791E3D1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15D1EE7-2165-4445-A518-723AE0ACCCB8}" type="datetimeFigureOut">
              <a:rPr lang="en-US" smtClean="0"/>
              <a:pPr/>
              <a:t>12/16/2013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1C107ED-FAEF-410B-A444-C11791E3D10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15D1EE7-2165-4445-A518-723AE0ACCCB8}" type="datetimeFigureOut">
              <a:rPr lang="en-US" smtClean="0"/>
              <a:pPr/>
              <a:t>12/16/2013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1C107ED-FAEF-410B-A444-C11791E3D1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15D1EE7-2165-4445-A518-723AE0ACCCB8}" type="datetimeFigureOut">
              <a:rPr lang="en-US" smtClean="0"/>
              <a:pPr/>
              <a:t>12/16/2013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C107ED-FAEF-410B-A444-C11791E3D1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15D1EE7-2165-4445-A518-723AE0ACCCB8}" type="datetimeFigureOut">
              <a:rPr lang="en-US" smtClean="0"/>
              <a:pPr/>
              <a:t>12/16/2013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1C107ED-FAEF-410B-A444-C11791E3D10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5D1EE7-2165-4445-A518-723AE0ACCCB8}" type="datetimeFigureOut">
              <a:rPr lang="en-US" smtClean="0"/>
              <a:pPr/>
              <a:t>12/16/2013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1C107ED-FAEF-410B-A444-C11791E3D1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kokusai@jrc.or.j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089025"/>
          </a:xfrm>
        </p:spPr>
        <p:txBody>
          <a:bodyPr>
            <a:noAutofit/>
          </a:bodyPr>
          <a:lstStyle/>
          <a:p>
            <a:r>
              <a:rPr lang="en-US" sz="4000" dirty="0" smtClean="0"/>
              <a:t>Tsunami Protection Program</a:t>
            </a:r>
            <a:endParaRPr lang="en-US" sz="4000" dirty="0"/>
          </a:p>
        </p:txBody>
      </p:sp>
      <p:sp>
        <p:nvSpPr>
          <p:cNvPr id="3" name="Subtitle 2"/>
          <p:cNvSpPr>
            <a:spLocks noGrp="1"/>
          </p:cNvSpPr>
          <p:nvPr>
            <p:ph type="subTitle" idx="1"/>
          </p:nvPr>
        </p:nvSpPr>
        <p:spPr>
          <a:xfrm>
            <a:off x="685800" y="3200400"/>
            <a:ext cx="7772400" cy="1199704"/>
          </a:xfrm>
        </p:spPr>
        <p:txBody>
          <a:bodyPr>
            <a:noAutofit/>
          </a:bodyPr>
          <a:lstStyle/>
          <a:p>
            <a:pPr algn="l">
              <a:lnSpc>
                <a:spcPct val="200000"/>
              </a:lnSpc>
            </a:pPr>
            <a:r>
              <a:rPr lang="en-US" sz="2800" dirty="0" smtClean="0"/>
              <a:t>By: Toby </a:t>
            </a:r>
            <a:r>
              <a:rPr lang="en-US" sz="2800" dirty="0" err="1" smtClean="0"/>
              <a:t>Guenthner</a:t>
            </a:r>
            <a:r>
              <a:rPr lang="en-US" sz="2800" dirty="0" smtClean="0"/>
              <a:t>, Logan Sheehan, Emilie Baxter, Emmy Nam</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Total Deaths</a:t>
            </a:r>
            <a:endParaRPr lang="en-US" dirty="0"/>
          </a:p>
        </p:txBody>
      </p:sp>
      <p:pic>
        <p:nvPicPr>
          <p:cNvPr id="6" name="Content Placeholder 5" descr="Dead-and-Missing-5001.bmp"/>
          <p:cNvPicPr>
            <a:picLocks noGrp="1" noChangeAspect="1"/>
          </p:cNvPicPr>
          <p:nvPr>
            <p:ph idx="1"/>
          </p:nvPr>
        </p:nvPicPr>
        <p:blipFill>
          <a:blip r:embed="rId2" cstate="print"/>
          <a:stretch>
            <a:fillRect/>
          </a:stretch>
        </p:blipFill>
        <p:spPr>
          <a:xfrm>
            <a:off x="1038172" y="1295400"/>
            <a:ext cx="7724827" cy="4724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7772400" cy="4233672"/>
          </a:xfrm>
        </p:spPr>
        <p:txBody>
          <a:bodyPr>
            <a:noAutofit/>
          </a:bodyPr>
          <a:lstStyle/>
          <a:p>
            <a:pPr>
              <a:lnSpc>
                <a:spcPct val="200000"/>
              </a:lnSpc>
              <a:buFont typeface="Arial" panose="020B0604020202020204" pitchFamily="34" charset="0"/>
              <a:buChar char="•"/>
            </a:pPr>
            <a:r>
              <a:rPr lang="en-US" sz="3000" dirty="0" smtClean="0"/>
              <a:t>$574 billion dollars lost in Japan tsunami</a:t>
            </a:r>
          </a:p>
          <a:p>
            <a:pPr>
              <a:lnSpc>
                <a:spcPct val="200000"/>
              </a:lnSpc>
              <a:buFont typeface="Arial" panose="020B0604020202020204" pitchFamily="34" charset="0"/>
              <a:buChar char="•"/>
            </a:pPr>
            <a:r>
              <a:rPr lang="en-US" sz="3000" dirty="0" smtClean="0"/>
              <a:t>Up to 150,000 buildings can be damaged</a:t>
            </a:r>
          </a:p>
          <a:p>
            <a:pPr>
              <a:lnSpc>
                <a:spcPct val="200000"/>
              </a:lnSpc>
              <a:buFont typeface="Arial" panose="020B0604020202020204" pitchFamily="34" charset="0"/>
              <a:buChar char="•"/>
            </a:pPr>
            <a:r>
              <a:rPr lang="en-US" sz="3000" dirty="0" smtClean="0"/>
              <a:t>23 major cities affected</a:t>
            </a:r>
            <a:endParaRPr lang="en-US" sz="3000" dirty="0"/>
          </a:p>
        </p:txBody>
      </p:sp>
      <p:sp>
        <p:nvSpPr>
          <p:cNvPr id="3" name="Title 2"/>
          <p:cNvSpPr>
            <a:spLocks noGrp="1"/>
          </p:cNvSpPr>
          <p:nvPr>
            <p:ph type="title"/>
          </p:nvPr>
        </p:nvSpPr>
        <p:spPr/>
        <p:txBody>
          <a:bodyPr/>
          <a:lstStyle/>
          <a:p>
            <a:pPr algn="ctr"/>
            <a:r>
              <a:rPr lang="en-US" dirty="0" smtClean="0"/>
              <a:t>Damage Caused by Tsunami</a:t>
            </a:r>
            <a:endParaRPr lang="en-US" dirty="0"/>
          </a:p>
        </p:txBody>
      </p:sp>
    </p:spTree>
    <p:extLst>
      <p:ext uri="{BB962C8B-B14F-4D97-AF65-F5344CB8AC3E}">
        <p14:creationId xmlns:p14="http://schemas.microsoft.com/office/powerpoint/2010/main" val="4021213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220000"/>
              </a:lnSpc>
              <a:buFont typeface="Arial" pitchFamily="34" charset="0"/>
              <a:buChar char="•"/>
            </a:pPr>
            <a:r>
              <a:rPr lang="en-US" sz="2800" dirty="0" smtClean="0"/>
              <a:t>The tsunami destroyed a power plant causing a nuclear meltdown </a:t>
            </a:r>
          </a:p>
          <a:p>
            <a:pPr>
              <a:lnSpc>
                <a:spcPct val="220000"/>
              </a:lnSpc>
              <a:buFont typeface="Arial" pitchFamily="34" charset="0"/>
              <a:buChar char="•"/>
            </a:pPr>
            <a:r>
              <a:rPr lang="en-US" sz="2800" dirty="0" smtClean="0"/>
              <a:t>300 tons of radioactive water continues to leak into the Pacific Ocean</a:t>
            </a:r>
          </a:p>
          <a:p>
            <a:pPr>
              <a:lnSpc>
                <a:spcPct val="220000"/>
              </a:lnSpc>
              <a:buFont typeface="Arial" pitchFamily="34" charset="0"/>
              <a:buChar char="•"/>
            </a:pPr>
            <a:r>
              <a:rPr lang="en-US" sz="2800" dirty="0" smtClean="0"/>
              <a:t>Level 7 nuclear meltdown</a:t>
            </a:r>
          </a:p>
          <a:p>
            <a:pPr>
              <a:buFont typeface="Arial" pitchFamily="34" charset="0"/>
              <a:buChar char="•"/>
            </a:pPr>
            <a:endParaRPr lang="en-US" sz="3200" dirty="0" smtClean="0"/>
          </a:p>
          <a:p>
            <a:pPr>
              <a:buFont typeface="Arial" pitchFamily="34" charset="0"/>
              <a:buChar char="•"/>
            </a:pPr>
            <a:endParaRPr lang="en-US" sz="3200" dirty="0" smtClean="0"/>
          </a:p>
          <a:p>
            <a:pPr>
              <a:buFont typeface="Arial" pitchFamily="34" charset="0"/>
              <a:buChar char="•"/>
            </a:pPr>
            <a:endParaRPr lang="en-US" sz="3200" dirty="0" smtClean="0"/>
          </a:p>
        </p:txBody>
      </p:sp>
      <p:sp>
        <p:nvSpPr>
          <p:cNvPr id="3" name="Title 2"/>
          <p:cNvSpPr>
            <a:spLocks noGrp="1"/>
          </p:cNvSpPr>
          <p:nvPr>
            <p:ph type="title"/>
          </p:nvPr>
        </p:nvSpPr>
        <p:spPr/>
        <p:txBody>
          <a:bodyPr/>
          <a:lstStyle/>
          <a:p>
            <a:pPr algn="ctr"/>
            <a:r>
              <a:rPr lang="en-US" dirty="0" smtClean="0"/>
              <a:t>Nuclear Meltdown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ad-and-Missing-10th-March-2012.png"/>
          <p:cNvPicPr>
            <a:picLocks noGrp="1" noChangeAspect="1"/>
          </p:cNvPicPr>
          <p:nvPr>
            <p:ph idx="1"/>
          </p:nvPr>
        </p:nvPicPr>
        <p:blipFill>
          <a:blip r:embed="rId2" cstate="print"/>
          <a:stretch>
            <a:fillRect/>
          </a:stretch>
        </p:blipFill>
        <p:spPr>
          <a:xfrm>
            <a:off x="1371600" y="1481138"/>
            <a:ext cx="6934200" cy="4525962"/>
          </a:xfrm>
        </p:spPr>
      </p:pic>
      <p:sp>
        <p:nvSpPr>
          <p:cNvPr id="3" name="Title 2"/>
          <p:cNvSpPr>
            <a:spLocks noGrp="1"/>
          </p:cNvSpPr>
          <p:nvPr>
            <p:ph type="title"/>
          </p:nvPr>
        </p:nvSpPr>
        <p:spPr/>
        <p:txBody>
          <a:bodyPr/>
          <a:lstStyle/>
          <a:p>
            <a:pPr algn="ctr"/>
            <a:r>
              <a:rPr lang="en-US" dirty="0" smtClean="0"/>
              <a:t>Cities Affected in Japan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219200"/>
            <a:ext cx="8229600" cy="4525963"/>
          </a:xfrm>
        </p:spPr>
        <p:txBody>
          <a:bodyPr>
            <a:normAutofit fontScale="92500" lnSpcReduction="20000"/>
          </a:bodyPr>
          <a:lstStyle/>
          <a:p>
            <a:pPr>
              <a:lnSpc>
                <a:spcPct val="150000"/>
              </a:lnSpc>
              <a:buFont typeface="Arial" pitchFamily="34" charset="0"/>
              <a:buChar char="•"/>
            </a:pPr>
            <a:r>
              <a:rPr lang="en-US" sz="2800" dirty="0" smtClean="0"/>
              <a:t>Watertight buildings and shelters*</a:t>
            </a:r>
          </a:p>
          <a:p>
            <a:pPr>
              <a:lnSpc>
                <a:spcPct val="150000"/>
              </a:lnSpc>
              <a:buFont typeface="Arial" pitchFamily="34" charset="0"/>
              <a:buChar char="•"/>
            </a:pPr>
            <a:r>
              <a:rPr lang="en-US" sz="2800" dirty="0" smtClean="0"/>
              <a:t>Drainage </a:t>
            </a:r>
            <a:r>
              <a:rPr lang="en-US" sz="2800" dirty="0" smtClean="0"/>
              <a:t>system for flooding</a:t>
            </a:r>
          </a:p>
          <a:p>
            <a:pPr>
              <a:lnSpc>
                <a:spcPct val="150000"/>
              </a:lnSpc>
              <a:buFont typeface="Arial" pitchFamily="34" charset="0"/>
              <a:buChar char="•"/>
            </a:pPr>
            <a:r>
              <a:rPr lang="en-US" sz="2800" dirty="0" smtClean="0"/>
              <a:t>Giant magical force field</a:t>
            </a:r>
          </a:p>
          <a:p>
            <a:pPr>
              <a:lnSpc>
                <a:spcPct val="150000"/>
              </a:lnSpc>
              <a:buFont typeface="Arial" pitchFamily="34" charset="0"/>
              <a:buChar char="•"/>
            </a:pPr>
            <a:r>
              <a:rPr lang="en-US" sz="2800" dirty="0" smtClean="0"/>
              <a:t>Superglue tectonic plates </a:t>
            </a:r>
            <a:r>
              <a:rPr lang="en-US" sz="2800" dirty="0" smtClean="0"/>
              <a:t>together</a:t>
            </a:r>
          </a:p>
          <a:p>
            <a:pPr>
              <a:lnSpc>
                <a:spcPct val="150000"/>
              </a:lnSpc>
              <a:buFont typeface="Arial" pitchFamily="34" charset="0"/>
              <a:buChar char="•"/>
            </a:pPr>
            <a:r>
              <a:rPr lang="en-US" sz="2800" dirty="0"/>
              <a:t>Underwater pressure sensors</a:t>
            </a:r>
            <a:r>
              <a:rPr lang="en-US" sz="2800" dirty="0" smtClean="0"/>
              <a:t>*</a:t>
            </a:r>
            <a:endParaRPr lang="en-US" sz="2800" dirty="0"/>
          </a:p>
          <a:p>
            <a:pPr>
              <a:lnSpc>
                <a:spcPct val="150000"/>
              </a:lnSpc>
              <a:buFont typeface="Arial" pitchFamily="34" charset="0"/>
              <a:buChar char="•"/>
            </a:pPr>
            <a:r>
              <a:rPr lang="en-US" sz="2800" dirty="0" smtClean="0"/>
              <a:t>Whale </a:t>
            </a:r>
            <a:r>
              <a:rPr lang="en-US" sz="2800" dirty="0" smtClean="0"/>
              <a:t>power</a:t>
            </a:r>
          </a:p>
          <a:p>
            <a:pPr>
              <a:lnSpc>
                <a:spcPct val="150000"/>
              </a:lnSpc>
              <a:buFont typeface="Arial" pitchFamily="34" charset="0"/>
              <a:buChar char="•"/>
            </a:pPr>
            <a:r>
              <a:rPr lang="en-US" sz="2800" dirty="0" smtClean="0"/>
              <a:t>Giant vacuum or water bottle</a:t>
            </a:r>
          </a:p>
          <a:p>
            <a:pPr lvl="1">
              <a:lnSpc>
                <a:spcPct val="150000"/>
              </a:lnSpc>
              <a:buNone/>
            </a:pPr>
            <a:r>
              <a:rPr lang="en-US" sz="2000" dirty="0" smtClean="0"/>
              <a:t>	*The ideas we actually used</a:t>
            </a:r>
          </a:p>
          <a:p>
            <a:pPr lvl="1">
              <a:buNone/>
            </a:pPr>
            <a:endParaRPr lang="en-US" sz="2400" dirty="0" smtClean="0"/>
          </a:p>
        </p:txBody>
      </p:sp>
      <p:sp>
        <p:nvSpPr>
          <p:cNvPr id="3" name="Title 2"/>
          <p:cNvSpPr>
            <a:spLocks noGrp="1"/>
          </p:cNvSpPr>
          <p:nvPr>
            <p:ph type="title"/>
          </p:nvPr>
        </p:nvSpPr>
        <p:spPr/>
        <p:txBody>
          <a:bodyPr/>
          <a:lstStyle/>
          <a:p>
            <a:pPr algn="ctr"/>
            <a:r>
              <a:rPr lang="en-US" dirty="0" smtClean="0"/>
              <a:t>Possible Solutions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203" y="1417638"/>
            <a:ext cx="8229600" cy="4525963"/>
          </a:xfrm>
        </p:spPr>
        <p:txBody>
          <a:bodyPr>
            <a:normAutofit fontScale="85000" lnSpcReduction="10000"/>
          </a:bodyPr>
          <a:lstStyle/>
          <a:p>
            <a:pPr>
              <a:lnSpc>
                <a:spcPct val="200000"/>
              </a:lnSpc>
              <a:buFont typeface="Arial" pitchFamily="34" charset="0"/>
              <a:buChar char="•"/>
            </a:pPr>
            <a:r>
              <a:rPr lang="en-US" sz="3200" dirty="0" smtClean="0"/>
              <a:t>When water recedes, the sensor broadcasts an alert to weather </a:t>
            </a:r>
            <a:r>
              <a:rPr lang="en-US" sz="3200" dirty="0" smtClean="0"/>
              <a:t>headquarters to get citizens into shelter or higher ground</a:t>
            </a:r>
            <a:endParaRPr lang="en-US" sz="3200" dirty="0" smtClean="0"/>
          </a:p>
          <a:p>
            <a:pPr>
              <a:lnSpc>
                <a:spcPct val="200000"/>
              </a:lnSpc>
              <a:buFont typeface="Arial" pitchFamily="34" charset="0"/>
              <a:buChar char="•"/>
            </a:pPr>
            <a:r>
              <a:rPr lang="en-US" sz="3200" dirty="0" smtClean="0"/>
              <a:t>The decrease in water pressure causes the sensors to respond</a:t>
            </a:r>
            <a:endParaRPr lang="en-US" sz="3200" dirty="0"/>
          </a:p>
        </p:txBody>
      </p:sp>
      <p:sp>
        <p:nvSpPr>
          <p:cNvPr id="3" name="Title 2"/>
          <p:cNvSpPr>
            <a:spLocks noGrp="1"/>
          </p:cNvSpPr>
          <p:nvPr>
            <p:ph type="title"/>
          </p:nvPr>
        </p:nvSpPr>
        <p:spPr/>
        <p:txBody>
          <a:bodyPr/>
          <a:lstStyle/>
          <a:p>
            <a:pPr algn="ctr"/>
            <a:r>
              <a:rPr lang="en-US" dirty="0" smtClean="0"/>
              <a:t>Underwater Sensors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200000"/>
              </a:lnSpc>
              <a:buFont typeface="Arial" panose="020B0604020202020204" pitchFamily="34" charset="0"/>
              <a:buChar char="•"/>
            </a:pPr>
            <a:r>
              <a:rPr lang="en-US" sz="4400" dirty="0" smtClean="0"/>
              <a:t>Tar</a:t>
            </a:r>
          </a:p>
          <a:p>
            <a:pPr>
              <a:lnSpc>
                <a:spcPct val="200000"/>
              </a:lnSpc>
              <a:buFont typeface="Arial" panose="020B0604020202020204" pitchFamily="34" charset="0"/>
              <a:buChar char="•"/>
            </a:pPr>
            <a:r>
              <a:rPr lang="en-US" sz="4400" dirty="0" smtClean="0"/>
              <a:t>Concrete</a:t>
            </a:r>
          </a:p>
          <a:p>
            <a:pPr>
              <a:lnSpc>
                <a:spcPct val="200000"/>
              </a:lnSpc>
              <a:buFont typeface="Arial" panose="020B0604020202020204" pitchFamily="34" charset="0"/>
              <a:buChar char="•"/>
            </a:pPr>
            <a:r>
              <a:rPr lang="en-US" sz="4400" dirty="0" smtClean="0"/>
              <a:t>Steel structure</a:t>
            </a:r>
            <a:endParaRPr lang="en-US" sz="4400" dirty="0"/>
          </a:p>
        </p:txBody>
      </p:sp>
      <p:sp>
        <p:nvSpPr>
          <p:cNvPr id="3" name="Title 2"/>
          <p:cNvSpPr>
            <a:spLocks noGrp="1"/>
          </p:cNvSpPr>
          <p:nvPr>
            <p:ph type="title"/>
          </p:nvPr>
        </p:nvSpPr>
        <p:spPr/>
        <p:txBody>
          <a:bodyPr>
            <a:normAutofit fontScale="90000"/>
          </a:bodyPr>
          <a:lstStyle/>
          <a:p>
            <a:pPr algn="ctr"/>
            <a:r>
              <a:rPr lang="en-US" dirty="0" smtClean="0"/>
              <a:t>Materials for Watertight Buildings</a:t>
            </a:r>
            <a:endParaRPr lang="en-US" dirty="0"/>
          </a:p>
        </p:txBody>
      </p:sp>
    </p:spTree>
    <p:extLst>
      <p:ext uri="{BB962C8B-B14F-4D97-AF65-F5344CB8AC3E}">
        <p14:creationId xmlns:p14="http://schemas.microsoft.com/office/powerpoint/2010/main" val="2024894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buFont typeface="Arial" panose="020B0604020202020204" pitchFamily="34" charset="0"/>
              <a:buChar char="•"/>
            </a:pPr>
            <a:r>
              <a:rPr lang="en-US" sz="3600" dirty="0" smtClean="0"/>
              <a:t>Two story building that </a:t>
            </a:r>
            <a:r>
              <a:rPr lang="en-US" sz="3600" dirty="0"/>
              <a:t>p</a:t>
            </a:r>
            <a:r>
              <a:rPr lang="en-US" sz="3600" dirty="0" smtClean="0"/>
              <a:t>rovides space for 80,000 people</a:t>
            </a:r>
          </a:p>
          <a:p>
            <a:pPr>
              <a:lnSpc>
                <a:spcPct val="150000"/>
              </a:lnSpc>
              <a:buFont typeface="Arial" panose="020B0604020202020204" pitchFamily="34" charset="0"/>
              <a:buChar char="•"/>
            </a:pPr>
            <a:r>
              <a:rPr lang="en-US" sz="3600" dirty="0" smtClean="0"/>
              <a:t>Steel wall is 1 foot thick</a:t>
            </a:r>
          </a:p>
          <a:p>
            <a:pPr>
              <a:lnSpc>
                <a:spcPct val="150000"/>
              </a:lnSpc>
              <a:buFont typeface="Arial" panose="020B0604020202020204" pitchFamily="34" charset="0"/>
              <a:buChar char="•"/>
            </a:pPr>
            <a:r>
              <a:rPr lang="en-US" sz="3600" dirty="0" smtClean="0"/>
              <a:t>400 x 200 x 18</a:t>
            </a:r>
          </a:p>
          <a:p>
            <a:pPr>
              <a:lnSpc>
                <a:spcPct val="150000"/>
              </a:lnSpc>
              <a:buFont typeface="Arial" panose="020B0604020202020204" pitchFamily="34" charset="0"/>
              <a:buChar char="•"/>
            </a:pPr>
            <a:r>
              <a:rPr lang="en-US" sz="3600" dirty="0" smtClean="0"/>
              <a:t>80,000 square feet on each story</a:t>
            </a:r>
          </a:p>
        </p:txBody>
      </p:sp>
      <p:sp>
        <p:nvSpPr>
          <p:cNvPr id="3" name="Title 2"/>
          <p:cNvSpPr>
            <a:spLocks noGrp="1"/>
          </p:cNvSpPr>
          <p:nvPr>
            <p:ph type="title"/>
          </p:nvPr>
        </p:nvSpPr>
        <p:spPr/>
        <p:txBody>
          <a:bodyPr>
            <a:normAutofit fontScale="90000"/>
          </a:bodyPr>
          <a:lstStyle/>
          <a:p>
            <a:pPr algn="ctr"/>
            <a:r>
              <a:rPr lang="en-US" dirty="0" smtClean="0"/>
              <a:t>Dimensions of Watertight Buildings</a:t>
            </a:r>
            <a:endParaRPr lang="en-US" dirty="0"/>
          </a:p>
        </p:txBody>
      </p:sp>
    </p:spTree>
    <p:extLst>
      <p:ext uri="{BB962C8B-B14F-4D97-AF65-F5344CB8AC3E}">
        <p14:creationId xmlns:p14="http://schemas.microsoft.com/office/powerpoint/2010/main" val="2295499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buFont typeface="Arial" panose="020B0604020202020204" pitchFamily="34" charset="0"/>
              <a:buChar char="•"/>
            </a:pPr>
            <a:r>
              <a:rPr lang="en-US" dirty="0" smtClean="0"/>
              <a:t>Takes 2 years to construct</a:t>
            </a:r>
          </a:p>
          <a:p>
            <a:pPr>
              <a:lnSpc>
                <a:spcPct val="200000"/>
              </a:lnSpc>
              <a:buFont typeface="Arial" panose="020B0604020202020204" pitchFamily="34" charset="0"/>
              <a:buChar char="•"/>
            </a:pPr>
            <a:r>
              <a:rPr lang="en-US" dirty="0" smtClean="0"/>
              <a:t>Approximately 40 million dollars ($30 million for steel)</a:t>
            </a:r>
          </a:p>
          <a:p>
            <a:pPr>
              <a:lnSpc>
                <a:spcPct val="200000"/>
              </a:lnSpc>
              <a:buFont typeface="Arial" panose="020B0604020202020204" pitchFamily="34" charset="0"/>
              <a:buChar char="•"/>
            </a:pPr>
            <a:r>
              <a:rPr lang="en-US" dirty="0" smtClean="0"/>
              <a:t>Other money went to salaries, tar, and concrete</a:t>
            </a:r>
            <a:endParaRPr lang="en-US" dirty="0"/>
          </a:p>
        </p:txBody>
      </p:sp>
      <p:sp>
        <p:nvSpPr>
          <p:cNvPr id="3" name="Title 2"/>
          <p:cNvSpPr>
            <a:spLocks noGrp="1"/>
          </p:cNvSpPr>
          <p:nvPr>
            <p:ph type="title"/>
          </p:nvPr>
        </p:nvSpPr>
        <p:spPr/>
        <p:txBody>
          <a:bodyPr/>
          <a:lstStyle/>
          <a:p>
            <a:r>
              <a:rPr lang="en-US" dirty="0" smtClean="0"/>
              <a:t>Cost of Building</a:t>
            </a:r>
            <a:endParaRPr lang="en-US" dirty="0"/>
          </a:p>
        </p:txBody>
      </p:sp>
    </p:spTree>
    <p:extLst>
      <p:ext uri="{BB962C8B-B14F-4D97-AF65-F5344CB8AC3E}">
        <p14:creationId xmlns:p14="http://schemas.microsoft.com/office/powerpoint/2010/main" val="4240689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sz="3200" dirty="0" smtClean="0"/>
              <a:t>The front door slides open and then vacuum seals shut</a:t>
            </a:r>
          </a:p>
          <a:p>
            <a:pPr>
              <a:buFont typeface="Arial" pitchFamily="34" charset="0"/>
              <a:buChar char="•"/>
            </a:pPr>
            <a:r>
              <a:rPr lang="en-US" sz="3200" dirty="0" smtClean="0"/>
              <a:t>Door will not release until the water pressure outside the door lessens</a:t>
            </a:r>
          </a:p>
          <a:p>
            <a:pPr>
              <a:buFont typeface="Arial" pitchFamily="34" charset="0"/>
              <a:buChar char="•"/>
            </a:pPr>
            <a:r>
              <a:rPr lang="en-US" sz="3200" dirty="0" smtClean="0"/>
              <a:t>No windows to ensure maximum strength</a:t>
            </a:r>
          </a:p>
          <a:p>
            <a:pPr>
              <a:buFont typeface="Arial" pitchFamily="34" charset="0"/>
              <a:buChar char="•"/>
            </a:pPr>
            <a:r>
              <a:rPr lang="en-US" sz="3200" dirty="0" smtClean="0"/>
              <a:t>Hatch on roof for emergency escape</a:t>
            </a:r>
            <a:endParaRPr lang="en-US" sz="3200" dirty="0"/>
          </a:p>
        </p:txBody>
      </p:sp>
      <p:sp>
        <p:nvSpPr>
          <p:cNvPr id="3" name="Title 2"/>
          <p:cNvSpPr>
            <a:spLocks noGrp="1"/>
          </p:cNvSpPr>
          <p:nvPr>
            <p:ph type="title"/>
          </p:nvPr>
        </p:nvSpPr>
        <p:spPr/>
        <p:txBody>
          <a:bodyPr/>
          <a:lstStyle/>
          <a:p>
            <a:pPr algn="ctr"/>
            <a:r>
              <a:rPr lang="en-US" dirty="0" smtClean="0"/>
              <a:t>Doors and Windows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868" y="1066800"/>
            <a:ext cx="8229600" cy="4419600"/>
          </a:xfrm>
        </p:spPr>
        <p:txBody>
          <a:bodyPr>
            <a:noAutofit/>
          </a:bodyPr>
          <a:lstStyle/>
          <a:p>
            <a:pPr>
              <a:lnSpc>
                <a:spcPct val="160000"/>
              </a:lnSpc>
              <a:buFont typeface="Arial" pitchFamily="34" charset="0"/>
              <a:buChar char="•"/>
            </a:pPr>
            <a:r>
              <a:rPr lang="en-US" dirty="0" smtClean="0"/>
              <a:t>Main causes- Earthquakes and volcanic eruptions</a:t>
            </a:r>
          </a:p>
          <a:p>
            <a:pPr>
              <a:lnSpc>
                <a:spcPct val="160000"/>
              </a:lnSpc>
              <a:buFont typeface="Arial" pitchFamily="34" charset="0"/>
              <a:buChar char="•"/>
            </a:pPr>
            <a:r>
              <a:rPr lang="en-US" dirty="0" smtClean="0"/>
              <a:t>Usually </a:t>
            </a:r>
            <a:r>
              <a:rPr lang="en-US" dirty="0" smtClean="0"/>
              <a:t>occur in Pacific Ocean in the Ring of Fire</a:t>
            </a:r>
          </a:p>
          <a:p>
            <a:pPr>
              <a:lnSpc>
                <a:spcPct val="160000"/>
              </a:lnSpc>
              <a:buFont typeface="Arial" pitchFamily="34" charset="0"/>
              <a:buChar char="•"/>
            </a:pPr>
            <a:r>
              <a:rPr lang="en-US" dirty="0" smtClean="0"/>
              <a:t>Can travel 16 miles inland</a:t>
            </a:r>
          </a:p>
          <a:p>
            <a:pPr>
              <a:lnSpc>
                <a:spcPct val="160000"/>
              </a:lnSpc>
              <a:buFont typeface="Arial" pitchFamily="34" charset="0"/>
              <a:buChar char="•"/>
            </a:pPr>
            <a:r>
              <a:rPr lang="en-US" dirty="0" smtClean="0"/>
              <a:t>Reaches a height of 1,700 feet</a:t>
            </a:r>
            <a:endParaRPr lang="en-US" dirty="0"/>
          </a:p>
        </p:txBody>
      </p:sp>
      <p:sp>
        <p:nvSpPr>
          <p:cNvPr id="3" name="Title 2"/>
          <p:cNvSpPr>
            <a:spLocks noGrp="1"/>
          </p:cNvSpPr>
          <p:nvPr>
            <p:ph type="title"/>
          </p:nvPr>
        </p:nvSpPr>
        <p:spPr/>
        <p:txBody>
          <a:bodyPr/>
          <a:lstStyle/>
          <a:p>
            <a:pPr algn="ctr"/>
            <a:r>
              <a:rPr lang="en-US" dirty="0" smtClean="0"/>
              <a:t>Tsunamis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Font typeface="Arial" pitchFamily="34" charset="0"/>
              <a:buChar char="•"/>
            </a:pPr>
            <a:r>
              <a:rPr lang="en-US" sz="3200" dirty="0" smtClean="0"/>
              <a:t>We based ideas off steel safety pod</a:t>
            </a:r>
          </a:p>
          <a:p>
            <a:pPr marL="624078" indent="-514350">
              <a:buFont typeface="Arial" pitchFamily="34" charset="0"/>
              <a:buChar char="•"/>
            </a:pPr>
            <a:r>
              <a:rPr lang="en-US" sz="3200" dirty="0" smtClean="0"/>
              <a:t>Oxygen provides 3 hours of breathing time</a:t>
            </a:r>
          </a:p>
          <a:p>
            <a:pPr marL="624078" indent="-514350">
              <a:buFont typeface="Arial" pitchFamily="34" charset="0"/>
              <a:buChar char="•"/>
            </a:pPr>
            <a:r>
              <a:rPr lang="en-US" sz="3200" dirty="0" smtClean="0"/>
              <a:t>Can withstand 6 tons of debris</a:t>
            </a:r>
            <a:endParaRPr lang="en-US" sz="3200" dirty="0"/>
          </a:p>
        </p:txBody>
      </p:sp>
      <p:sp>
        <p:nvSpPr>
          <p:cNvPr id="3" name="Title 2"/>
          <p:cNvSpPr>
            <a:spLocks noGrp="1"/>
          </p:cNvSpPr>
          <p:nvPr>
            <p:ph type="title"/>
          </p:nvPr>
        </p:nvSpPr>
        <p:spPr/>
        <p:txBody>
          <a:bodyPr/>
          <a:lstStyle/>
          <a:p>
            <a:pPr algn="ctr"/>
            <a:r>
              <a:rPr lang="en-US" dirty="0" smtClean="0"/>
              <a:t>Havana’s Tsunami Survival Pod</a:t>
            </a:r>
            <a:endParaRPr lang="en-US" dirty="0"/>
          </a:p>
        </p:txBody>
      </p:sp>
      <p:pic>
        <p:nvPicPr>
          <p:cNvPr id="4" name="Picture 3" descr="thCA5UM73H.jpg"/>
          <p:cNvPicPr>
            <a:picLocks noChangeAspect="1"/>
          </p:cNvPicPr>
          <p:nvPr/>
        </p:nvPicPr>
        <p:blipFill>
          <a:blip r:embed="rId2" cstate="print"/>
          <a:stretch>
            <a:fillRect/>
          </a:stretch>
        </p:blipFill>
        <p:spPr>
          <a:xfrm>
            <a:off x="1295400" y="3733800"/>
            <a:ext cx="2857500" cy="2133600"/>
          </a:xfrm>
          <a:prstGeom prst="rect">
            <a:avLst/>
          </a:prstGeom>
        </p:spPr>
      </p:pic>
      <p:pic>
        <p:nvPicPr>
          <p:cNvPr id="5" name="Picture 4" descr="th.jpg"/>
          <p:cNvPicPr>
            <a:picLocks noChangeAspect="1"/>
          </p:cNvPicPr>
          <p:nvPr/>
        </p:nvPicPr>
        <p:blipFill>
          <a:blip r:embed="rId3" cstate="print"/>
          <a:stretch>
            <a:fillRect/>
          </a:stretch>
        </p:blipFill>
        <p:spPr>
          <a:xfrm>
            <a:off x="4876800" y="3733800"/>
            <a:ext cx="2857500" cy="21431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4419600"/>
            <a:ext cx="7010400" cy="1795272"/>
          </a:xfrm>
        </p:spPr>
        <p:txBody>
          <a:bodyPr>
            <a:normAutofit/>
          </a:bodyPr>
          <a:lstStyle/>
          <a:p>
            <a:pPr>
              <a:buFont typeface="Arial" pitchFamily="34" charset="0"/>
              <a:buChar char="•"/>
            </a:pPr>
            <a:r>
              <a:rPr lang="en-US" sz="3200" dirty="0" smtClean="0"/>
              <a:t>Built wooden frame </a:t>
            </a:r>
          </a:p>
          <a:p>
            <a:pPr>
              <a:buFont typeface="Arial" pitchFamily="34" charset="0"/>
              <a:buChar char="•"/>
            </a:pPr>
            <a:r>
              <a:rPr lang="en-US" sz="3200" dirty="0" smtClean="0"/>
              <a:t>Tinfoil represents steel</a:t>
            </a:r>
          </a:p>
          <a:p>
            <a:pPr>
              <a:buFont typeface="Arial" pitchFamily="34" charset="0"/>
              <a:buChar char="•"/>
            </a:pPr>
            <a:r>
              <a:rPr lang="en-US" sz="3200" dirty="0" smtClean="0"/>
              <a:t>Caulk is a substitute for tar </a:t>
            </a:r>
            <a:endParaRPr lang="en-US" sz="3200" dirty="0"/>
          </a:p>
        </p:txBody>
      </p:sp>
      <p:sp>
        <p:nvSpPr>
          <p:cNvPr id="3" name="Title 2"/>
          <p:cNvSpPr>
            <a:spLocks noGrp="1"/>
          </p:cNvSpPr>
          <p:nvPr>
            <p:ph type="title"/>
          </p:nvPr>
        </p:nvSpPr>
        <p:spPr/>
        <p:txBody>
          <a:bodyPr/>
          <a:lstStyle/>
          <a:p>
            <a:pPr algn="ctr"/>
            <a:r>
              <a:rPr lang="en-US" dirty="0" smtClean="0"/>
              <a:t>Working Prototype</a:t>
            </a:r>
            <a:endParaRPr lang="en-US" dirty="0"/>
          </a:p>
        </p:txBody>
      </p:sp>
      <p:pic>
        <p:nvPicPr>
          <p:cNvPr id="4" name="Picture 3" descr="image.jpeg"/>
          <p:cNvPicPr>
            <a:picLocks noChangeAspect="1"/>
          </p:cNvPicPr>
          <p:nvPr/>
        </p:nvPicPr>
        <p:blipFill>
          <a:blip r:embed="rId2" cstate="print"/>
          <a:srcRect l="15000" t="4444" r="24166" b="8889"/>
          <a:stretch>
            <a:fillRect/>
          </a:stretch>
        </p:blipFill>
        <p:spPr>
          <a:xfrm rot="5400000">
            <a:off x="2914650" y="1123950"/>
            <a:ext cx="2781300" cy="2971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0100" y="1371600"/>
            <a:ext cx="3886200" cy="4114800"/>
          </a:xfrm>
        </p:spPr>
        <p:txBody>
          <a:bodyPr>
            <a:normAutofit fontScale="77500" lnSpcReduction="20000"/>
          </a:bodyPr>
          <a:lstStyle/>
          <a:p>
            <a:pPr>
              <a:lnSpc>
                <a:spcPct val="120000"/>
              </a:lnSpc>
              <a:buFont typeface="Arial" pitchFamily="34" charset="0"/>
              <a:buChar char="•"/>
            </a:pPr>
            <a:r>
              <a:rPr lang="en-US" sz="3600" dirty="0" smtClean="0"/>
              <a:t>Dumped water on prototype to simulate </a:t>
            </a:r>
            <a:r>
              <a:rPr lang="en-US" sz="3600" dirty="0" smtClean="0"/>
              <a:t>tsunami</a:t>
            </a:r>
          </a:p>
          <a:p>
            <a:pPr>
              <a:lnSpc>
                <a:spcPct val="120000"/>
              </a:lnSpc>
              <a:buFont typeface="Arial" pitchFamily="34" charset="0"/>
              <a:buChar char="•"/>
            </a:pPr>
            <a:r>
              <a:rPr lang="en-US" sz="3600" dirty="0" smtClean="0"/>
              <a:t>Weighed </a:t>
            </a:r>
            <a:r>
              <a:rPr lang="en-US" sz="3600" dirty="0"/>
              <a:t>the prototype before and after</a:t>
            </a:r>
          </a:p>
          <a:p>
            <a:pPr>
              <a:lnSpc>
                <a:spcPct val="120000"/>
              </a:lnSpc>
              <a:buFont typeface="Arial" pitchFamily="34" charset="0"/>
              <a:buChar char="•"/>
            </a:pPr>
            <a:r>
              <a:rPr lang="en-US" sz="3600" dirty="0"/>
              <a:t>Stayed at 560 grams therefore no water entered</a:t>
            </a:r>
          </a:p>
          <a:p>
            <a:pPr>
              <a:buFont typeface="Arial" pitchFamily="34" charset="0"/>
              <a:buChar char="•"/>
            </a:pPr>
            <a:endParaRPr lang="en-US" sz="4400" dirty="0" smtClean="0"/>
          </a:p>
        </p:txBody>
      </p:sp>
      <p:sp>
        <p:nvSpPr>
          <p:cNvPr id="3" name="Title 2"/>
          <p:cNvSpPr>
            <a:spLocks noGrp="1"/>
          </p:cNvSpPr>
          <p:nvPr>
            <p:ph type="title"/>
          </p:nvPr>
        </p:nvSpPr>
        <p:spPr>
          <a:xfrm>
            <a:off x="0" y="0"/>
            <a:ext cx="8229600" cy="1143000"/>
          </a:xfrm>
        </p:spPr>
        <p:txBody>
          <a:bodyPr/>
          <a:lstStyle/>
          <a:p>
            <a:pPr algn="ctr"/>
            <a:r>
              <a:rPr lang="en-US" dirty="0" smtClean="0"/>
              <a:t>Testing </a:t>
            </a:r>
            <a:r>
              <a:rPr lang="en-US" dirty="0" smtClean="0"/>
              <a:t>Prototype</a:t>
            </a:r>
            <a:endParaRPr lang="en-US" dirty="0"/>
          </a:p>
        </p:txBody>
      </p:sp>
      <p:pic>
        <p:nvPicPr>
          <p:cNvPr id="4" name="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5400000">
            <a:off x="4126605" y="2145406"/>
            <a:ext cx="5638800" cy="31767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0">
                <p:cTn id="7"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nSpc>
                <a:spcPct val="200000"/>
              </a:lnSpc>
              <a:buFont typeface="Arial" pitchFamily="34" charset="0"/>
              <a:buChar char="•"/>
            </a:pPr>
            <a:r>
              <a:rPr lang="en-US" sz="3200" dirty="0" smtClean="0"/>
              <a:t>Homeless shelter</a:t>
            </a:r>
          </a:p>
          <a:p>
            <a:pPr>
              <a:lnSpc>
                <a:spcPct val="200000"/>
              </a:lnSpc>
              <a:buFont typeface="Arial" pitchFamily="34" charset="0"/>
              <a:buChar char="•"/>
            </a:pPr>
            <a:r>
              <a:rPr lang="en-US" sz="3200" dirty="0" smtClean="0"/>
              <a:t>Food bank</a:t>
            </a:r>
          </a:p>
          <a:p>
            <a:pPr>
              <a:lnSpc>
                <a:spcPct val="200000"/>
              </a:lnSpc>
              <a:buFont typeface="Arial" pitchFamily="34" charset="0"/>
              <a:buChar char="•"/>
            </a:pPr>
            <a:r>
              <a:rPr lang="en-US" sz="3200" dirty="0" smtClean="0"/>
              <a:t>Community Center</a:t>
            </a:r>
          </a:p>
          <a:p>
            <a:pPr>
              <a:lnSpc>
                <a:spcPct val="200000"/>
              </a:lnSpc>
              <a:buFont typeface="Arial" pitchFamily="34" charset="0"/>
              <a:buChar char="•"/>
            </a:pPr>
            <a:r>
              <a:rPr lang="en-US" sz="3200" dirty="0" smtClean="0"/>
              <a:t>Donation Center (Ex. Blood drive</a:t>
            </a:r>
            <a:r>
              <a:rPr lang="en-US" sz="3200" dirty="0" smtClean="0"/>
              <a:t>)</a:t>
            </a:r>
          </a:p>
          <a:p>
            <a:pPr>
              <a:lnSpc>
                <a:spcPct val="200000"/>
              </a:lnSpc>
              <a:buFont typeface="Arial" pitchFamily="34" charset="0"/>
              <a:buChar char="•"/>
            </a:pPr>
            <a:r>
              <a:rPr lang="en-US" sz="3200" dirty="0" smtClean="0"/>
              <a:t>Protect power plant</a:t>
            </a:r>
            <a:endParaRPr lang="en-US" sz="3200" dirty="0"/>
          </a:p>
        </p:txBody>
      </p:sp>
      <p:sp>
        <p:nvSpPr>
          <p:cNvPr id="3" name="Title 2"/>
          <p:cNvSpPr>
            <a:spLocks noGrp="1"/>
          </p:cNvSpPr>
          <p:nvPr>
            <p:ph type="title"/>
          </p:nvPr>
        </p:nvSpPr>
        <p:spPr/>
        <p:txBody>
          <a:bodyPr/>
          <a:lstStyle/>
          <a:p>
            <a:pPr algn="ctr"/>
            <a:r>
              <a:rPr lang="en-US" dirty="0" smtClean="0"/>
              <a:t>Other Benefits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6477000"/>
          </a:xfrm>
        </p:spPr>
        <p:txBody>
          <a:bodyPr>
            <a:normAutofit fontScale="40000" lnSpcReduction="20000"/>
          </a:bodyPr>
          <a:lstStyle/>
          <a:p>
            <a:pPr marL="109728" indent="0">
              <a:lnSpc>
                <a:spcPct val="120000"/>
              </a:lnSpc>
              <a:buNone/>
            </a:pPr>
            <a:endParaRPr lang="en-US" sz="5000" dirty="0" smtClean="0"/>
          </a:p>
          <a:p>
            <a:pPr>
              <a:lnSpc>
                <a:spcPct val="120000"/>
              </a:lnSpc>
              <a:buFont typeface="Arial" pitchFamily="34" charset="0"/>
              <a:buChar char="•"/>
            </a:pPr>
            <a:r>
              <a:rPr lang="en-US" sz="5000" dirty="0" smtClean="0">
                <a:hlinkClick r:id="rId2"/>
              </a:rPr>
              <a:t>kokusai@jrc.or.jp</a:t>
            </a:r>
            <a:r>
              <a:rPr lang="en-US" sz="5000" dirty="0" smtClean="0"/>
              <a:t> (Japan Red Cross</a:t>
            </a:r>
            <a:r>
              <a:rPr lang="en-US" sz="5000" dirty="0" smtClean="0"/>
              <a:t>)</a:t>
            </a:r>
            <a:endParaRPr lang="en-US" sz="5000" dirty="0" smtClean="0"/>
          </a:p>
          <a:p>
            <a:pPr>
              <a:lnSpc>
                <a:spcPct val="120000"/>
              </a:lnSpc>
              <a:buFont typeface="Arial" pitchFamily="34" charset="0"/>
              <a:buChar char="•"/>
            </a:pPr>
            <a:r>
              <a:rPr lang="en-US" sz="5000" dirty="0" smtClean="0"/>
              <a:t>As part of a STEM program in Novato, California, our project was to research and design a solution to a world-wide problem. Natural disasters are a common issue around the globe that can cause mass destruction and many deaths so we are trying to assist people on finding safety</a:t>
            </a:r>
            <a:r>
              <a:rPr lang="en-US" sz="5000" dirty="0" smtClean="0"/>
              <a:t>. Our plan was to build waterproof buildings to protect important technology, like power plants, and save people’s lives. We based our ideas off boats and survival pods; unfortunately, not everyone can afford these protection pods and we wanted to help the citizens who aren’t as lucky. Even though it may seem expensive at first, this building can benefit Japan in multiple ways, and is inexpensive compared to the money spent to repair Japan’s damage. Thanks for your consideration.   - STEM Marin</a:t>
            </a:r>
            <a:endParaRPr lang="en-US" sz="5000" dirty="0" smtClean="0"/>
          </a:p>
          <a:p>
            <a:pPr>
              <a:buFont typeface="Arial" pitchFamily="34" charset="0"/>
              <a:buChar char="•"/>
            </a:pPr>
            <a:endParaRPr lang="en-US" sz="1800" dirty="0" smtClean="0"/>
          </a:p>
        </p:txBody>
      </p:sp>
      <p:sp>
        <p:nvSpPr>
          <p:cNvPr id="3" name="Title 2"/>
          <p:cNvSpPr>
            <a:spLocks noGrp="1"/>
          </p:cNvSpPr>
          <p:nvPr>
            <p:ph type="title"/>
          </p:nvPr>
        </p:nvSpPr>
        <p:spPr>
          <a:xfrm>
            <a:off x="457200" y="0"/>
            <a:ext cx="8229600" cy="1143000"/>
          </a:xfrm>
        </p:spPr>
        <p:txBody>
          <a:bodyPr/>
          <a:lstStyle/>
          <a:p>
            <a:pPr algn="ctr"/>
            <a:r>
              <a:rPr lang="en-US" dirty="0" smtClean="0"/>
              <a:t>Action Plan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3" name="Title 2"/>
          <p:cNvSpPr>
            <a:spLocks noGrp="1"/>
          </p:cNvSpPr>
          <p:nvPr>
            <p:ph type="title"/>
          </p:nvPr>
        </p:nvSpPr>
        <p:spPr>
          <a:xfrm>
            <a:off x="457200" y="274638"/>
            <a:ext cx="8229600" cy="5287962"/>
          </a:xfrm>
        </p:spPr>
        <p:txBody>
          <a:bodyPr>
            <a:normAutofit/>
          </a:bodyPr>
          <a:lstStyle/>
          <a:p>
            <a:pPr algn="ctr"/>
            <a:r>
              <a:rPr lang="en-US" sz="6000" dirty="0" smtClean="0"/>
              <a:t>Thank You For Your Consideration!</a:t>
            </a:r>
            <a:endParaRPr lang="en-US" sz="6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157472"/>
          </a:xfrm>
        </p:spPr>
        <p:txBody>
          <a:bodyPr>
            <a:normAutofit/>
          </a:bodyPr>
          <a:lstStyle/>
          <a:p>
            <a:pPr>
              <a:lnSpc>
                <a:spcPct val="150000"/>
              </a:lnSpc>
              <a:buFont typeface="Arial" pitchFamily="34" charset="0"/>
              <a:buChar char="•"/>
            </a:pPr>
            <a:r>
              <a:rPr lang="en-US" sz="3200" dirty="0" smtClean="0"/>
              <a:t>Only a minute of warning for people to evacuate</a:t>
            </a:r>
          </a:p>
          <a:p>
            <a:pPr>
              <a:lnSpc>
                <a:spcPct val="150000"/>
              </a:lnSpc>
              <a:buFont typeface="Arial" pitchFamily="34" charset="0"/>
              <a:buChar char="•"/>
            </a:pPr>
            <a:r>
              <a:rPr lang="en-US" sz="3600" dirty="0" smtClean="0"/>
              <a:t>Travels at 500 mph</a:t>
            </a:r>
          </a:p>
          <a:p>
            <a:pPr>
              <a:lnSpc>
                <a:spcPct val="150000"/>
              </a:lnSpc>
              <a:buFont typeface="Arial" pitchFamily="34" charset="0"/>
              <a:buChar char="•"/>
            </a:pPr>
            <a:r>
              <a:rPr lang="en-US" sz="3200" dirty="0" smtClean="0"/>
              <a:t>Contaminates </a:t>
            </a:r>
            <a:r>
              <a:rPr lang="en-US" sz="3200" dirty="0" smtClean="0"/>
              <a:t>water source</a:t>
            </a:r>
          </a:p>
          <a:p>
            <a:pPr>
              <a:lnSpc>
                <a:spcPct val="150000"/>
              </a:lnSpc>
              <a:buFont typeface="Arial" pitchFamily="34" charset="0"/>
              <a:buChar char="•"/>
            </a:pPr>
            <a:r>
              <a:rPr lang="en-US" sz="3200" dirty="0" smtClean="0"/>
              <a:t>Floods in city for a long period of time</a:t>
            </a:r>
          </a:p>
          <a:p>
            <a:pPr>
              <a:buFont typeface="Arial" pitchFamily="34" charset="0"/>
              <a:buChar char="•"/>
            </a:pPr>
            <a:endParaRPr lang="en-US" dirty="0"/>
          </a:p>
        </p:txBody>
      </p:sp>
      <p:sp>
        <p:nvSpPr>
          <p:cNvPr id="3" name="Title 2"/>
          <p:cNvSpPr>
            <a:spLocks noGrp="1"/>
          </p:cNvSpPr>
          <p:nvPr>
            <p:ph type="title"/>
          </p:nvPr>
        </p:nvSpPr>
        <p:spPr/>
        <p:txBody>
          <a:bodyPr/>
          <a:lstStyle/>
          <a:p>
            <a:pPr algn="ctr"/>
            <a:r>
              <a:rPr lang="en-US" dirty="0" smtClean="0"/>
              <a:t>Why are tsunamis dangerous?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624078" indent="-514350">
              <a:lnSpc>
                <a:spcPct val="200000"/>
              </a:lnSpc>
              <a:buFont typeface="+mj-lt"/>
              <a:buAutoNum type="arabicPeriod"/>
            </a:pPr>
            <a:r>
              <a:rPr lang="en-US" sz="4000" dirty="0" smtClean="0"/>
              <a:t>Earthquake in coastal city</a:t>
            </a:r>
          </a:p>
          <a:p>
            <a:pPr marL="624078" indent="-514350">
              <a:lnSpc>
                <a:spcPct val="200000"/>
              </a:lnSpc>
              <a:buFont typeface="+mj-lt"/>
              <a:buAutoNum type="arabicPeriod"/>
            </a:pPr>
            <a:r>
              <a:rPr lang="en-US" sz="4000" dirty="0" smtClean="0"/>
              <a:t>Water recedes abnormally </a:t>
            </a:r>
          </a:p>
          <a:p>
            <a:pPr marL="624078" indent="-514350">
              <a:lnSpc>
                <a:spcPct val="200000"/>
              </a:lnSpc>
              <a:buFont typeface="+mj-lt"/>
              <a:buAutoNum type="arabicPeriod"/>
            </a:pPr>
            <a:r>
              <a:rPr lang="en-US" sz="4000" dirty="0" smtClean="0"/>
              <a:t>Roaring noises and sounds</a:t>
            </a:r>
            <a:endParaRPr lang="en-US" sz="4000" dirty="0"/>
          </a:p>
        </p:txBody>
      </p:sp>
      <p:sp>
        <p:nvSpPr>
          <p:cNvPr id="3" name="Title 2"/>
          <p:cNvSpPr>
            <a:spLocks noGrp="1"/>
          </p:cNvSpPr>
          <p:nvPr>
            <p:ph type="title"/>
          </p:nvPr>
        </p:nvSpPr>
        <p:spPr/>
        <p:txBody>
          <a:bodyPr/>
          <a:lstStyle/>
          <a:p>
            <a:pPr algn="ctr"/>
            <a:r>
              <a:rPr lang="en-US" dirty="0" smtClean="0"/>
              <a:t>Warning Signals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ld-tsunami-threat-map-170311-1000.jpg"/>
          <p:cNvPicPr>
            <a:picLocks noGrp="1" noChangeAspect="1"/>
          </p:cNvPicPr>
          <p:nvPr>
            <p:ph idx="1"/>
          </p:nvPr>
        </p:nvPicPr>
        <p:blipFill>
          <a:blip r:embed="rId2" cstate="print"/>
          <a:stretch>
            <a:fillRect/>
          </a:stretch>
        </p:blipFill>
        <p:spPr>
          <a:xfrm>
            <a:off x="457200" y="1838966"/>
            <a:ext cx="8229600" cy="3810305"/>
          </a:xfrm>
        </p:spPr>
      </p:pic>
      <p:sp>
        <p:nvSpPr>
          <p:cNvPr id="3" name="Title 2"/>
          <p:cNvSpPr>
            <a:spLocks noGrp="1"/>
          </p:cNvSpPr>
          <p:nvPr>
            <p:ph type="title"/>
          </p:nvPr>
        </p:nvSpPr>
        <p:spPr/>
        <p:txBody>
          <a:bodyPr>
            <a:normAutofit fontScale="90000"/>
          </a:bodyPr>
          <a:lstStyle/>
          <a:p>
            <a:pPr algn="ctr"/>
            <a:r>
              <a:rPr lang="en-US" dirty="0" smtClean="0"/>
              <a:t>Countries Affected by Tsunamis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normAutofit/>
          </a:bodyPr>
          <a:lstStyle/>
          <a:p>
            <a:pPr marL="624078" indent="-514350">
              <a:buFont typeface="+mj-lt"/>
              <a:buAutoNum type="arabicPeriod"/>
            </a:pPr>
            <a:r>
              <a:rPr lang="en-US" sz="2400" b="1" dirty="0" err="1" smtClean="0"/>
              <a:t>Hoei</a:t>
            </a:r>
            <a:r>
              <a:rPr lang="en-US" sz="2400" b="1" dirty="0" smtClean="0"/>
              <a:t>-</a:t>
            </a:r>
            <a:r>
              <a:rPr lang="en-US" sz="2400" dirty="0" smtClean="0"/>
              <a:t> </a:t>
            </a:r>
            <a:r>
              <a:rPr lang="en-US" sz="2400" dirty="0" smtClean="0"/>
              <a:t>2</a:t>
            </a:r>
            <a:r>
              <a:rPr lang="en-US" sz="2400" baseline="30000" dirty="0" smtClean="0"/>
              <a:t>nd</a:t>
            </a:r>
            <a:r>
              <a:rPr lang="en-US" sz="2400" dirty="0" smtClean="0"/>
              <a:t> </a:t>
            </a:r>
            <a:r>
              <a:rPr lang="en-US" sz="2400" dirty="0" smtClean="0"/>
              <a:t>largest tsunami </a:t>
            </a:r>
            <a:r>
              <a:rPr lang="en-US" sz="2400" dirty="0" smtClean="0"/>
              <a:t>killed 30,000 people (1707)</a:t>
            </a:r>
          </a:p>
          <a:p>
            <a:pPr marL="624078" indent="-514350">
              <a:buFont typeface="+mj-lt"/>
              <a:buAutoNum type="arabicPeriod"/>
            </a:pPr>
            <a:r>
              <a:rPr lang="en-US" sz="2400" b="1" dirty="0" smtClean="0"/>
              <a:t>Mount</a:t>
            </a:r>
            <a:r>
              <a:rPr lang="en-US" sz="2400" dirty="0" smtClean="0"/>
              <a:t> </a:t>
            </a:r>
            <a:r>
              <a:rPr lang="en-US" sz="2400" b="1" dirty="0" err="1" smtClean="0"/>
              <a:t>Unzen</a:t>
            </a:r>
            <a:r>
              <a:rPr lang="en-US" sz="2400" b="1" dirty="0" smtClean="0"/>
              <a:t>-</a:t>
            </a:r>
            <a:r>
              <a:rPr lang="en-US" sz="2400" dirty="0" smtClean="0"/>
              <a:t> </a:t>
            </a:r>
            <a:r>
              <a:rPr lang="en-US" sz="2400" dirty="0" err="1" smtClean="0"/>
              <a:t>megatsunami</a:t>
            </a:r>
            <a:r>
              <a:rPr lang="en-US" sz="2400" dirty="0" smtClean="0"/>
              <a:t> </a:t>
            </a:r>
            <a:r>
              <a:rPr lang="en-US" sz="2400" dirty="0" smtClean="0"/>
              <a:t>and killed 15,000 people (1792)</a:t>
            </a:r>
          </a:p>
          <a:p>
            <a:pPr marL="624078" indent="-514350">
              <a:buFont typeface="+mj-lt"/>
              <a:buAutoNum type="arabicPeriod"/>
            </a:pPr>
            <a:r>
              <a:rPr lang="en-US" sz="2400" b="1" dirty="0" smtClean="0"/>
              <a:t>Meiji-</a:t>
            </a:r>
            <a:r>
              <a:rPr lang="en-US" sz="2400" b="1" dirty="0" err="1" smtClean="0"/>
              <a:t>Sanriku</a:t>
            </a:r>
            <a:r>
              <a:rPr lang="en-US" sz="2400" b="1" dirty="0" smtClean="0"/>
              <a:t>-</a:t>
            </a:r>
            <a:r>
              <a:rPr lang="en-US" sz="2400" dirty="0" smtClean="0"/>
              <a:t> 22,000 people died </a:t>
            </a:r>
            <a:r>
              <a:rPr lang="en-US" sz="2400" dirty="0" smtClean="0"/>
              <a:t>and 9,000 homes demolished (1896)</a:t>
            </a:r>
          </a:p>
          <a:p>
            <a:pPr marL="624078" indent="-514350">
              <a:buFont typeface="+mj-lt"/>
              <a:buAutoNum type="arabicPeriod"/>
            </a:pPr>
            <a:r>
              <a:rPr lang="en-US" sz="2400" b="1" dirty="0" smtClean="0"/>
              <a:t>Tohoku-</a:t>
            </a:r>
            <a:r>
              <a:rPr lang="en-US" sz="2400" dirty="0" smtClean="0"/>
              <a:t> </a:t>
            </a:r>
            <a:r>
              <a:rPr lang="en-US" sz="2400" dirty="0" smtClean="0"/>
              <a:t>9.0 magnitude caused 5,700 people to die (2011)</a:t>
            </a:r>
          </a:p>
          <a:p>
            <a:pPr marL="624078" indent="-514350">
              <a:buNone/>
            </a:pPr>
            <a:endParaRPr lang="en-US" sz="2400" dirty="0" smtClean="0"/>
          </a:p>
          <a:p>
            <a:pPr marL="624078" indent="-514350">
              <a:buNone/>
            </a:pPr>
            <a:endParaRPr lang="en-US" sz="2400" dirty="0" smtClean="0"/>
          </a:p>
          <a:p>
            <a:pPr marL="624078" indent="-514350">
              <a:buFont typeface="+mj-lt"/>
              <a:buAutoNum type="arabicPeriod"/>
            </a:pPr>
            <a:endParaRPr lang="en-US" sz="2400" dirty="0" smtClean="0"/>
          </a:p>
          <a:p>
            <a:pPr marL="624078" indent="-514350">
              <a:buFont typeface="+mj-lt"/>
              <a:buAutoNum type="arabicPeriod"/>
            </a:pPr>
            <a:endParaRPr lang="en-US" sz="2400" dirty="0" smtClean="0"/>
          </a:p>
          <a:p>
            <a:pPr marL="624078" indent="-514350">
              <a:buFont typeface="+mj-lt"/>
              <a:buAutoNum type="arabicPeriod"/>
            </a:pPr>
            <a:endParaRPr lang="en-US" sz="2400" dirty="0" smtClean="0"/>
          </a:p>
          <a:p>
            <a:pPr marL="624078" indent="-514350">
              <a:buFont typeface="+mj-lt"/>
              <a:buAutoNum type="arabicPeriod"/>
            </a:pPr>
            <a:endParaRPr lang="en-US" sz="2400" dirty="0" smtClean="0"/>
          </a:p>
          <a:p>
            <a:pPr marL="624078" indent="-514350">
              <a:buFont typeface="+mj-lt"/>
              <a:buAutoNum type="arabicPeriod"/>
            </a:pPr>
            <a:endParaRPr lang="en-US" sz="2800" dirty="0"/>
          </a:p>
        </p:txBody>
      </p:sp>
      <p:sp>
        <p:nvSpPr>
          <p:cNvPr id="3" name="Title 2"/>
          <p:cNvSpPr>
            <a:spLocks noGrp="1"/>
          </p:cNvSpPr>
          <p:nvPr>
            <p:ph type="title"/>
          </p:nvPr>
        </p:nvSpPr>
        <p:spPr/>
        <p:txBody>
          <a:bodyPr/>
          <a:lstStyle/>
          <a:p>
            <a:pPr algn="ctr"/>
            <a:r>
              <a:rPr lang="en-US" dirty="0" smtClean="0"/>
              <a:t>Past Tsunamis in Japan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How did the tsunami affect Sendai, Japan?</a:t>
            </a:r>
            <a:endParaRPr lang="en-US" dirty="0"/>
          </a:p>
        </p:txBody>
      </p:sp>
      <p:sp>
        <p:nvSpPr>
          <p:cNvPr id="3" name="Text Placeholder 2"/>
          <p:cNvSpPr>
            <a:spLocks noGrp="1"/>
          </p:cNvSpPr>
          <p:nvPr>
            <p:ph type="body" idx="1"/>
          </p:nvPr>
        </p:nvSpPr>
        <p:spPr/>
        <p:txBody>
          <a:bodyPr/>
          <a:lstStyle/>
          <a:p>
            <a:pPr algn="ctr"/>
            <a:r>
              <a:rPr lang="en-US" dirty="0" smtClean="0"/>
              <a:t>BEFORE</a:t>
            </a:r>
            <a:endParaRPr lang="en-US" dirty="0"/>
          </a:p>
        </p:txBody>
      </p:sp>
      <p:sp>
        <p:nvSpPr>
          <p:cNvPr id="4" name="Text Placeholder 3"/>
          <p:cNvSpPr>
            <a:spLocks noGrp="1"/>
          </p:cNvSpPr>
          <p:nvPr>
            <p:ph type="body" sz="half" idx="3"/>
          </p:nvPr>
        </p:nvSpPr>
        <p:spPr/>
        <p:txBody>
          <a:bodyPr/>
          <a:lstStyle/>
          <a:p>
            <a:pPr algn="ctr"/>
            <a:r>
              <a:rPr lang="en-US" dirty="0" smtClean="0"/>
              <a:t>AFTER</a:t>
            </a:r>
            <a:endParaRPr lang="en-US" dirty="0"/>
          </a:p>
        </p:txBody>
      </p:sp>
      <p:pic>
        <p:nvPicPr>
          <p:cNvPr id="7" name="Content Placeholder 6" descr="sendai-in-brighter-days-before-the-quake.png"/>
          <p:cNvPicPr>
            <a:picLocks noGrp="1" noChangeAspect="1"/>
          </p:cNvPicPr>
          <p:nvPr>
            <p:ph sz="quarter" idx="2"/>
          </p:nvPr>
        </p:nvPicPr>
        <p:blipFill>
          <a:blip r:embed="rId2" cstate="print"/>
          <a:stretch>
            <a:fillRect/>
          </a:stretch>
        </p:blipFill>
        <p:spPr>
          <a:xfrm>
            <a:off x="457200" y="2279886"/>
            <a:ext cx="4040188" cy="2271241"/>
          </a:xfrm>
        </p:spPr>
      </p:pic>
      <p:pic>
        <p:nvPicPr>
          <p:cNvPr id="8" name="Content Placeholder 7" descr="_51660904_011518787-1.jpg"/>
          <p:cNvPicPr>
            <a:picLocks noGrp="1" noChangeAspect="1"/>
          </p:cNvPicPr>
          <p:nvPr>
            <p:ph sz="quarter" idx="4"/>
          </p:nvPr>
        </p:nvPicPr>
        <p:blipFill>
          <a:blip r:embed="rId3" cstate="print"/>
          <a:stretch>
            <a:fillRect/>
          </a:stretch>
        </p:blipFill>
        <p:spPr>
          <a:xfrm>
            <a:off x="4953000" y="1524000"/>
            <a:ext cx="3352800" cy="1714499"/>
          </a:xfrm>
        </p:spPr>
      </p:pic>
      <p:pic>
        <p:nvPicPr>
          <p:cNvPr id="9" name="Picture 8" descr="059200-japan-earthquake-sendai.jpg"/>
          <p:cNvPicPr>
            <a:picLocks noChangeAspect="1"/>
          </p:cNvPicPr>
          <p:nvPr/>
        </p:nvPicPr>
        <p:blipFill>
          <a:blip r:embed="rId4" cstate="print"/>
          <a:stretch>
            <a:fillRect/>
          </a:stretch>
        </p:blipFill>
        <p:spPr>
          <a:xfrm>
            <a:off x="4953000" y="3352800"/>
            <a:ext cx="3352800" cy="1887885"/>
          </a:xfrm>
          <a:prstGeom prst="rect">
            <a:avLst/>
          </a:prstGeom>
        </p:spPr>
      </p:pic>
      <p:sp>
        <p:nvSpPr>
          <p:cNvPr id="5" name="TextBox 4"/>
          <p:cNvSpPr txBox="1"/>
          <p:nvPr/>
        </p:nvSpPr>
        <p:spPr>
          <a:xfrm>
            <a:off x="2819400" y="6341715"/>
            <a:ext cx="7620000" cy="369332"/>
          </a:xfrm>
          <a:prstGeom prst="rect">
            <a:avLst/>
          </a:prstGeom>
          <a:noFill/>
        </p:spPr>
        <p:txBody>
          <a:bodyPr wrap="square" rtlCol="0">
            <a:spAutoFit/>
          </a:bodyPr>
          <a:lstStyle/>
          <a:p>
            <a:r>
              <a:rPr lang="en-US" dirty="0" smtClean="0"/>
              <a:t>Most recent tsunami in Japan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28600"/>
            <a:ext cx="5486400" cy="6015590"/>
          </a:xfrm>
          <a:prstGeom prst="rect">
            <a:avLst/>
          </a:prstGeom>
        </p:spPr>
      </p:pic>
    </p:spTree>
    <p:extLst>
      <p:ext uri="{BB962C8B-B14F-4D97-AF65-F5344CB8AC3E}">
        <p14:creationId xmlns:p14="http://schemas.microsoft.com/office/powerpoint/2010/main" val="426748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8229600" cy="4525963"/>
          </a:xfrm>
        </p:spPr>
        <p:txBody>
          <a:bodyPr>
            <a:noAutofit/>
          </a:bodyPr>
          <a:lstStyle/>
          <a:p>
            <a:pPr>
              <a:lnSpc>
                <a:spcPct val="200000"/>
              </a:lnSpc>
              <a:buFont typeface="Arial" pitchFamily="34" charset="0"/>
              <a:buChar char="•"/>
            </a:pPr>
            <a:r>
              <a:rPr lang="en-US" sz="3600" dirty="0" smtClean="0"/>
              <a:t>Killed 19,000 people</a:t>
            </a:r>
          </a:p>
          <a:p>
            <a:pPr>
              <a:lnSpc>
                <a:spcPct val="200000"/>
              </a:lnSpc>
              <a:buFont typeface="Arial" pitchFamily="34" charset="0"/>
              <a:buChar char="•"/>
            </a:pPr>
            <a:r>
              <a:rPr lang="en-US" sz="3600" dirty="0" smtClean="0"/>
              <a:t>Injured 27,000 people</a:t>
            </a:r>
          </a:p>
          <a:p>
            <a:pPr>
              <a:lnSpc>
                <a:spcPct val="200000"/>
              </a:lnSpc>
              <a:buFont typeface="Arial" pitchFamily="34" charset="0"/>
              <a:buChar char="•"/>
            </a:pPr>
            <a:r>
              <a:rPr lang="en-US" sz="3600" dirty="0" smtClean="0"/>
              <a:t>1,000 children became </a:t>
            </a:r>
            <a:r>
              <a:rPr lang="en-US" sz="3600" dirty="0" smtClean="0"/>
              <a:t>orphans</a:t>
            </a:r>
            <a:endParaRPr lang="en-US" sz="3600" dirty="0" smtClean="0"/>
          </a:p>
        </p:txBody>
      </p:sp>
      <p:sp>
        <p:nvSpPr>
          <p:cNvPr id="3" name="Title 2"/>
          <p:cNvSpPr>
            <a:spLocks noGrp="1"/>
          </p:cNvSpPr>
          <p:nvPr>
            <p:ph type="title"/>
          </p:nvPr>
        </p:nvSpPr>
        <p:spPr/>
        <p:txBody>
          <a:bodyPr/>
          <a:lstStyle/>
          <a:p>
            <a:pPr algn="ctr"/>
            <a:r>
              <a:rPr lang="en-US" dirty="0" smtClean="0"/>
              <a:t>Statistics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1511</TotalTime>
  <Words>624</Words>
  <Application>Microsoft Office PowerPoint</Application>
  <PresentationFormat>On-screen Show (4:3)</PresentationFormat>
  <Paragraphs>99</Paragraphs>
  <Slides>25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Lucida Sans Unicode</vt:lpstr>
      <vt:lpstr>Verdana</vt:lpstr>
      <vt:lpstr>Wingdings 2</vt:lpstr>
      <vt:lpstr>Wingdings 3</vt:lpstr>
      <vt:lpstr>Concourse</vt:lpstr>
      <vt:lpstr>Tsunami Protection Program</vt:lpstr>
      <vt:lpstr>Tsunamis</vt:lpstr>
      <vt:lpstr>Why are tsunamis dangerous?</vt:lpstr>
      <vt:lpstr>Warning Signals</vt:lpstr>
      <vt:lpstr>Countries Affected by Tsunamis</vt:lpstr>
      <vt:lpstr>Past Tsunamis in Japan</vt:lpstr>
      <vt:lpstr>How did the tsunami affect Sendai, Japan?</vt:lpstr>
      <vt:lpstr>PowerPoint Presentation</vt:lpstr>
      <vt:lpstr>Statistics </vt:lpstr>
      <vt:lpstr>Total Deaths</vt:lpstr>
      <vt:lpstr>Damage Caused by Tsunami</vt:lpstr>
      <vt:lpstr>Nuclear Meltdown</vt:lpstr>
      <vt:lpstr>Cities Affected in Japan</vt:lpstr>
      <vt:lpstr>Possible Solutions</vt:lpstr>
      <vt:lpstr>Underwater Sensors</vt:lpstr>
      <vt:lpstr>Materials for Watertight Buildings</vt:lpstr>
      <vt:lpstr>Dimensions of Watertight Buildings</vt:lpstr>
      <vt:lpstr>Cost of Building</vt:lpstr>
      <vt:lpstr>Doors and Windows</vt:lpstr>
      <vt:lpstr>Havana’s Tsunami Survival Pod</vt:lpstr>
      <vt:lpstr>Working Prototype</vt:lpstr>
      <vt:lpstr>Testing Prototype</vt:lpstr>
      <vt:lpstr>Other Benefits</vt:lpstr>
      <vt:lpstr>Action Plan</vt:lpstr>
      <vt:lpstr>Thank You For Your Consideration!</vt:lpstr>
    </vt:vector>
  </TitlesOfParts>
  <Company>NUSD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Tsunami Protection Program</dc:title>
  <dc:creator>toguenthner</dc:creator>
  <cp:lastModifiedBy>Emilie Baxter</cp:lastModifiedBy>
  <cp:revision>39</cp:revision>
  <dcterms:created xsi:type="dcterms:W3CDTF">2013-12-12T21:05:28Z</dcterms:created>
  <dcterms:modified xsi:type="dcterms:W3CDTF">2013-12-17T21:47:43Z</dcterms:modified>
</cp:coreProperties>
</file>